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89" r:id="rId5"/>
    <p:sldId id="290" r:id="rId6"/>
    <p:sldId id="291" r:id="rId7"/>
    <p:sldId id="292" r:id="rId8"/>
    <p:sldId id="259" r:id="rId9"/>
    <p:sldId id="260" r:id="rId10"/>
    <p:sldId id="26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262" r:id="rId19"/>
    <p:sldId id="293" r:id="rId20"/>
    <p:sldId id="294" r:id="rId21"/>
    <p:sldId id="263" r:id="rId22"/>
    <p:sldId id="295" r:id="rId23"/>
    <p:sldId id="296" r:id="rId24"/>
    <p:sldId id="297" r:id="rId25"/>
    <p:sldId id="298" r:id="rId26"/>
    <p:sldId id="300" r:id="rId27"/>
    <p:sldId id="301" r:id="rId28"/>
    <p:sldId id="266" r:id="rId29"/>
    <p:sldId id="267" r:id="rId30"/>
    <p:sldId id="268" r:id="rId31"/>
    <p:sldId id="310" r:id="rId32"/>
    <p:sldId id="269" r:id="rId33"/>
    <p:sldId id="271" r:id="rId34"/>
    <p:sldId id="302" r:id="rId35"/>
    <p:sldId id="303" r:id="rId36"/>
    <p:sldId id="304" r:id="rId37"/>
    <p:sldId id="305" r:id="rId38"/>
    <p:sldId id="274" r:id="rId39"/>
    <p:sldId id="275" r:id="rId40"/>
    <p:sldId id="306" r:id="rId41"/>
    <p:sldId id="307" r:id="rId42"/>
    <p:sldId id="308" r:id="rId43"/>
    <p:sldId id="309" r:id="rId44"/>
    <p:sldId id="312" r:id="rId45"/>
    <p:sldId id="311" r:id="rId46"/>
    <p:sldId id="282" r:id="rId47"/>
    <p:sldId id="320" r:id="rId48"/>
    <p:sldId id="287" r:id="rId49"/>
    <p:sldId id="288" r:id="rId50"/>
    <p:sldId id="32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9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1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214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9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85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3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6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4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4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1EAAC2E-5087-4363-BA5F-D43C23B1F3D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290D1-7212-4049-A9E1-F4EEDFE8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51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-research/bert" TargetMode="External"/><Relationship Id="rId2" Type="http://schemas.openxmlformats.org/officeDocument/2006/relationships/hyperlink" Target="https://github.com/google-research/bert/blob/master/modeling.py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jalammar.github.io/illustrated-transformer/" TargetMode="External"/><Relationship Id="rId3" Type="http://schemas.openxmlformats.org/officeDocument/2006/relationships/hyperlink" Target="https://mlexplained.com/2019/01/07/paper-dissected-bert-pre-training-of-deep-bidirectional-transformers-for-language-understanding-explained/" TargetMode="External"/><Relationship Id="rId7" Type="http://schemas.openxmlformats.org/officeDocument/2006/relationships/hyperlink" Target="https://en.wikipedia.org/wiki/Transformer_(machine_learning_model)" TargetMode="External"/><Relationship Id="rId2" Type="http://schemas.openxmlformats.org/officeDocument/2006/relationships/hyperlink" Target="https://arxiv.org/pdf/1810.0480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_init_/why-bert-has-3-embedding-layers-and-their-implementation-details-9c261108e28a" TargetMode="External"/><Relationship Id="rId11" Type="http://schemas.openxmlformats.org/officeDocument/2006/relationships/hyperlink" Target="https://www.youtube.com/watch?v=-9evrZnBorM&amp;t=2089s" TargetMode="External"/><Relationship Id="rId5" Type="http://schemas.openxmlformats.org/officeDocument/2006/relationships/hyperlink" Target="https://github.com/google-research/bert" TargetMode="External"/><Relationship Id="rId10" Type="http://schemas.openxmlformats.org/officeDocument/2006/relationships/hyperlink" Target="https://en.wikipedia.org/wiki/BERT_(language_model)" TargetMode="External"/><Relationship Id="rId4" Type="http://schemas.openxmlformats.org/officeDocument/2006/relationships/hyperlink" Target="https://www.blog.google/products/search/search-language-understanding-bert/" TargetMode="External"/><Relationship Id="rId9" Type="http://schemas.openxmlformats.org/officeDocument/2006/relationships/hyperlink" Target="https://www.analyticsvidhya.com/blog/2019/06/understanding-transformers-nlp-state-of-the-art-models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F9F2-009C-4D5C-9C2F-3DF85628C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00300-EC13-4E76-9077-457A947E1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Bidirectional Encoder Representations from Transformers</a:t>
            </a:r>
          </a:p>
        </p:txBody>
      </p:sp>
    </p:spTree>
    <p:extLst>
      <p:ext uri="{BB962C8B-B14F-4D97-AF65-F5344CB8AC3E}">
        <p14:creationId xmlns:p14="http://schemas.microsoft.com/office/powerpoint/2010/main" val="324447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5CEA-0B18-43FA-B559-45DFE0AB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0822B-A254-494E-BB38-E12C9E0CE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transformer? </a:t>
            </a:r>
          </a:p>
          <a:p>
            <a:r>
              <a:rPr lang="en-US" dirty="0"/>
              <a:t>Quote from the paper – Attention is all you need!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Transduction here means conversion of input sequences to output sequences.</a:t>
            </a:r>
          </a:p>
          <a:p>
            <a:r>
              <a:rPr lang="en-US" dirty="0"/>
              <a:t>Important point here is Attention!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46015-5C86-4E37-AA66-6B506FF7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33" y="2940535"/>
            <a:ext cx="10064014" cy="20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9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5A79-98E1-4C8D-8DF6-0D8E1E182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845"/>
            <a:ext cx="10515600" cy="1325563"/>
          </a:xfrm>
        </p:spPr>
        <p:txBody>
          <a:bodyPr/>
          <a:lstStyle/>
          <a:p>
            <a:r>
              <a:rPr lang="en-US" dirty="0"/>
              <a:t>Self Attention?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0AC37-6F65-45B9-9E45-A3E6C84F1A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encoding a word, Self attention will look at each word to understand the relevance of that word with the one we are encoding.</a:t>
            </a:r>
          </a:p>
          <a:p>
            <a:r>
              <a:rPr lang="en-US" dirty="0"/>
              <a:t>Strong connections with most relevant words.</a:t>
            </a:r>
          </a:p>
          <a:p>
            <a:r>
              <a:rPr lang="en-US" dirty="0"/>
              <a:t>While encoding, embed/bake the information of relevant words into that word.</a:t>
            </a:r>
          </a:p>
          <a:p>
            <a:r>
              <a:rPr lang="en-US" dirty="0"/>
              <a:t>Encoded word-package of that word with its relevant words.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8E7D2-9716-49AF-AF1A-17E57D7023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09408"/>
            <a:ext cx="5181600" cy="347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5D7A4-9D76-439B-94AB-7E50D68E8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082061"/>
            <a:ext cx="4902198" cy="40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6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AE60-2414-4C19-8046-23D2BEB5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F7BC-6830-4749-B5B3-A93540C1B6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Has encoder and decoder</a:t>
            </a:r>
          </a:p>
          <a:p>
            <a:r>
              <a:rPr lang="en-US" dirty="0"/>
              <a:t>Since BERT uses encoder, lets focus on the encoder unit.</a:t>
            </a:r>
          </a:p>
          <a:p>
            <a:r>
              <a:rPr lang="en-US" dirty="0"/>
              <a:t>Encoder has </a:t>
            </a:r>
          </a:p>
          <a:p>
            <a:pPr lvl="1"/>
            <a:r>
              <a:rPr lang="en-US" dirty="0"/>
              <a:t>Self Attention Unit</a:t>
            </a:r>
          </a:p>
          <a:p>
            <a:pPr lvl="1"/>
            <a:r>
              <a:rPr lang="en-US" dirty="0"/>
              <a:t>Feed forward Neural Network</a:t>
            </a:r>
          </a:p>
          <a:p>
            <a:r>
              <a:rPr lang="en-US" dirty="0"/>
              <a:t>Focus on Self Attention layer!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6E4D8-716E-4CD5-915A-F70921148D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346050"/>
            <a:ext cx="5181600" cy="3112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B0418-9AAA-41EE-A3FD-F1F9D285D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13" y="4662806"/>
            <a:ext cx="4224973" cy="15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5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24BC-432E-462C-979E-7CE60E52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Attention in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7D969-07EC-4334-92F7-5EA0F30555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3 vectors from encoder’s input vectors</a:t>
            </a:r>
          </a:p>
          <a:p>
            <a:pPr lvl="1"/>
            <a:r>
              <a:rPr lang="en-US" dirty="0"/>
              <a:t>Query</a:t>
            </a:r>
          </a:p>
          <a:p>
            <a:pPr lvl="1"/>
            <a:r>
              <a:rPr lang="en-US" dirty="0"/>
              <a:t>Key</a:t>
            </a:r>
          </a:p>
          <a:p>
            <a:pPr lvl="1"/>
            <a:r>
              <a:rPr lang="en-US" dirty="0"/>
              <a:t>Value</a:t>
            </a:r>
          </a:p>
          <a:p>
            <a:r>
              <a:rPr lang="en-US" dirty="0"/>
              <a:t>Multiplying input with </a:t>
            </a:r>
            <a:r>
              <a:rPr lang="en-US" dirty="0" err="1"/>
              <a:t>Wq,Wk,Wv</a:t>
            </a:r>
            <a:r>
              <a:rPr lang="en-US" dirty="0"/>
              <a:t> to get Q,K,V respectively.</a:t>
            </a:r>
          </a:p>
          <a:p>
            <a:r>
              <a:rPr lang="en-US" dirty="0" err="1"/>
              <a:t>Wq,Wk,Wv</a:t>
            </a:r>
            <a:r>
              <a:rPr lang="en-US" dirty="0"/>
              <a:t> trained across the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CF3439-8EF2-4FB7-A600-2996230EC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1680"/>
            <a:ext cx="5181600" cy="33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2808-908E-4CFA-9E80-1BA8BD71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77A4-A530-4E23-A754-9B2249A3E7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Calculate score</a:t>
            </a:r>
          </a:p>
          <a:p>
            <a:r>
              <a:rPr lang="en-US" dirty="0"/>
              <a:t>Scoring each word in the sentence against the word in consideration.</a:t>
            </a:r>
          </a:p>
          <a:p>
            <a:r>
              <a:rPr lang="en-US" dirty="0"/>
              <a:t>Weighting each words relevance w.r.t the word under consideration.</a:t>
            </a:r>
          </a:p>
          <a:p>
            <a:r>
              <a:rPr lang="en-US" dirty="0"/>
              <a:t>Score is dot product of query vector Q of the word to be encoded with Key vector of other words in the sentence.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5F8C37-1E49-434E-8A48-936240EB5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72640"/>
            <a:ext cx="5181600" cy="32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4263-49CC-41A3-B1B0-FB4AAAA5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58945-E58C-405A-A033-3F69A33AD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 Divide the scores by the square root of the dimension of the key vectors.</a:t>
            </a:r>
          </a:p>
          <a:p>
            <a:r>
              <a:rPr lang="en-US" dirty="0"/>
              <a:t>Leads to having more stable gradients</a:t>
            </a:r>
          </a:p>
          <a:p>
            <a:r>
              <a:rPr lang="en-US" dirty="0"/>
              <a:t>Then do a SoftMax.</a:t>
            </a:r>
          </a:p>
          <a:p>
            <a:r>
              <a:rPr lang="en-US" dirty="0"/>
              <a:t>Normalizes the scores so they’re all positive and add up to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13F2B-23C5-4B00-A4E9-F3F58D4305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2309" y="2053459"/>
            <a:ext cx="4395788" cy="27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3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8186-ABA9-43D4-8DAC-2CAC0023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1DC05-6D93-4316-A4A4-EF14190C87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Multiply each value vector by the </a:t>
            </a:r>
            <a:r>
              <a:rPr lang="en-US" dirty="0" err="1"/>
              <a:t>softmax</a:t>
            </a:r>
            <a:r>
              <a:rPr lang="en-US" dirty="0"/>
              <a:t> score</a:t>
            </a:r>
          </a:p>
          <a:p>
            <a:r>
              <a:rPr lang="en-US" dirty="0"/>
              <a:t>Keep the values of the words that we want to focus on, drown out other irrelevant words.</a:t>
            </a:r>
          </a:p>
          <a:p>
            <a:r>
              <a:rPr lang="en-US" dirty="0"/>
              <a:t>Then sum up the weighted value vectors </a:t>
            </a:r>
          </a:p>
          <a:p>
            <a:r>
              <a:rPr lang="en-US" dirty="0"/>
              <a:t>This is our first encoded word!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1E9D8-791E-4B86-B136-268E025A46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8444" y="2060575"/>
            <a:ext cx="4395788" cy="25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06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0B8A8-8F08-442F-B1BD-5133EF96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36D7C-CB11-494F-8AE1-BDB29E1F8C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Happens in matrix form and a few steps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0D5C3-47E0-4004-A3F6-0FB870B284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Useful for BERT:</a:t>
            </a:r>
          </a:p>
          <a:p>
            <a:r>
              <a:rPr lang="en-US" dirty="0"/>
              <a:t>With one encoded word, you have all the relevant context from left as well as right of the sentence at the SAME time.</a:t>
            </a:r>
          </a:p>
          <a:p>
            <a:r>
              <a:rPr lang="en-US" dirty="0"/>
              <a:t>Hence, using transformers, we get high accuracies.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735B71-5214-4763-80B2-23A98381F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07" y="3098800"/>
            <a:ext cx="4222433" cy="22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4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07C-DA59-4807-A098-851E163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3D2C-321A-4AFE-8FFF-58101C63B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 can be trained as -</a:t>
            </a:r>
          </a:p>
          <a:p>
            <a:pPr lvl="1"/>
            <a:r>
              <a:rPr lang="en-US" dirty="0"/>
              <a:t>Give a sequence of words, ask model to guess the next word-Left To Right!</a:t>
            </a:r>
          </a:p>
          <a:p>
            <a:pPr lvl="2"/>
            <a:r>
              <a:rPr lang="en-US" dirty="0"/>
              <a:t>“Which Sesame Street” predict the next word.</a:t>
            </a:r>
          </a:p>
          <a:p>
            <a:pPr lvl="2"/>
            <a:r>
              <a:rPr lang="en-US" dirty="0"/>
              <a:t>Good if want to predict sequences!</a:t>
            </a:r>
          </a:p>
          <a:p>
            <a:pPr lvl="1"/>
            <a:r>
              <a:rPr lang="en-US" dirty="0"/>
              <a:t>Bidirectional LSTM LM :</a:t>
            </a:r>
          </a:p>
          <a:p>
            <a:pPr lvl="2"/>
            <a:r>
              <a:rPr lang="en-US" dirty="0"/>
              <a:t>One LSTM trains model Left to right</a:t>
            </a:r>
          </a:p>
          <a:p>
            <a:pPr lvl="2"/>
            <a:r>
              <a:rPr lang="en-US" dirty="0"/>
              <a:t>Other LSTM trains model right to left</a:t>
            </a:r>
          </a:p>
          <a:p>
            <a:pPr lvl="2"/>
            <a:r>
              <a:rPr lang="en-US" dirty="0"/>
              <a:t>Issue – doesn’t consider left context and right context of a sentence at the same time!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sz="3200" dirty="0"/>
              <a:t>Example-”The Cat sat on the Mat”</a:t>
            </a:r>
          </a:p>
        </p:txBody>
      </p:sp>
    </p:spTree>
    <p:extLst>
      <p:ext uri="{BB962C8B-B14F-4D97-AF65-F5344CB8AC3E}">
        <p14:creationId xmlns:p14="http://schemas.microsoft.com/office/powerpoint/2010/main" val="254083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57F2-1035-434C-97FB-76E074D3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 LM: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152A-A3E2-4F80-A5B1-A8170C338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Masked LM :</a:t>
            </a:r>
          </a:p>
          <a:p>
            <a:pPr lvl="1"/>
            <a:r>
              <a:rPr lang="en-US" dirty="0"/>
              <a:t>Mask a word and ask the model to predict that word.</a:t>
            </a:r>
          </a:p>
          <a:p>
            <a:pPr lvl="1"/>
            <a:r>
              <a:rPr lang="en-US" dirty="0"/>
              <a:t>More formally, given a context, a language model predicts the probability of a word occurring in that context.</a:t>
            </a:r>
          </a:p>
          <a:p>
            <a:pPr lvl="1"/>
            <a:r>
              <a:rPr lang="en-US" dirty="0"/>
              <a:t>Example : “The _____ sat on the mat”.</a:t>
            </a:r>
          </a:p>
          <a:p>
            <a:pPr lvl="1"/>
            <a:r>
              <a:rPr lang="en-US" dirty="0"/>
              <a:t>Model takes into account the entire context of the sentence to predict a word.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5918244-775F-41AC-A39C-FA8F96DF2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60" y="4835843"/>
            <a:ext cx="59436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01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87A4-2C70-4E8D-A01F-450B3DCC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EEE9-F6F0-440B-BF50-EC940827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model for NLP pretraining</a:t>
            </a:r>
          </a:p>
          <a:p>
            <a:r>
              <a:rPr lang="en-US" dirty="0"/>
              <a:t>Developed by Google</a:t>
            </a:r>
          </a:p>
          <a:p>
            <a:r>
              <a:rPr lang="en-US" dirty="0"/>
              <a:t>BERT went live 24</a:t>
            </a:r>
            <a:r>
              <a:rPr lang="en-US" baseline="30000" dirty="0"/>
              <a:t>th</a:t>
            </a:r>
            <a:r>
              <a:rPr lang="en-US" dirty="0"/>
              <a:t> Oct 2019</a:t>
            </a:r>
          </a:p>
          <a:p>
            <a:r>
              <a:rPr lang="en-US" dirty="0"/>
              <a:t>Yet to rollout for other countries and languages</a:t>
            </a:r>
          </a:p>
          <a:p>
            <a:r>
              <a:rPr lang="en-US" dirty="0"/>
              <a:t>Fairly new model</a:t>
            </a:r>
          </a:p>
          <a:p>
            <a:r>
              <a:rPr lang="en-US" dirty="0"/>
              <a:t>For now, BERT is live for</a:t>
            </a:r>
          </a:p>
          <a:p>
            <a:pPr lvl="1"/>
            <a:r>
              <a:rPr lang="en-US" dirty="0"/>
              <a:t>General ranking in US English</a:t>
            </a:r>
          </a:p>
          <a:p>
            <a:pPr lvl="1"/>
            <a:r>
              <a:rPr lang="en-US" dirty="0"/>
              <a:t>Featured snippets for 25 languages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8771-78EB-466E-BA44-4CCDEBAF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MLM in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4A152-B3C9-4140-92E2-BB7217AA7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80% of the time: Replace the word with the [MASK] token</a:t>
            </a:r>
          </a:p>
          <a:p>
            <a:pPr marL="0" indent="0">
              <a:buNone/>
            </a:pPr>
            <a:r>
              <a:rPr lang="en-US" dirty="0"/>
              <a:t>	my dog is hairy !</a:t>
            </a:r>
          </a:p>
          <a:p>
            <a:pPr marL="0" indent="0">
              <a:buNone/>
            </a:pPr>
            <a:r>
              <a:rPr lang="en-US" dirty="0"/>
              <a:t>	my dog is [MASK]</a:t>
            </a:r>
          </a:p>
          <a:p>
            <a:r>
              <a:rPr lang="en-US" dirty="0"/>
              <a:t> 10% of the time: Replace the word with a random word,</a:t>
            </a:r>
          </a:p>
          <a:p>
            <a:pPr marL="0" indent="0">
              <a:buNone/>
            </a:pPr>
            <a:r>
              <a:rPr lang="en-US" dirty="0"/>
              <a:t> 	my dog is apple</a:t>
            </a:r>
          </a:p>
          <a:p>
            <a:r>
              <a:rPr lang="en-US" dirty="0"/>
              <a:t> 10% of the time: Keep the word unchanged,</a:t>
            </a:r>
          </a:p>
          <a:p>
            <a:pPr marL="0" indent="0">
              <a:buNone/>
            </a:pPr>
            <a:r>
              <a:rPr lang="en-US" dirty="0"/>
              <a:t>	my dog is hairy.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078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5EB6-F517-4EC6-AC38-AD9EF136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Sentence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DEEF-40C2-4DB3-841A-7AD63E14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relationship between two sentences.</a:t>
            </a:r>
          </a:p>
          <a:p>
            <a:r>
              <a:rPr lang="en-US" dirty="0"/>
              <a:t>Sentence A and B. Is sentence B the actual next sentence that follows A?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B6791C-644C-44B1-B63E-A268E946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3429000"/>
            <a:ext cx="59436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9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04E4-D065-4863-96B0-F5624B6EF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NSP in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5A95-C450-4EEB-8A59-20E4A6F1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BERT fed with two sentences during training.</a:t>
            </a:r>
          </a:p>
          <a:p>
            <a:r>
              <a:rPr lang="en-US" dirty="0"/>
              <a:t>50% of the time – Actual next sentence</a:t>
            </a:r>
          </a:p>
          <a:p>
            <a:r>
              <a:rPr lang="en-US" dirty="0"/>
              <a:t>Other 50% of the time – Random sentence</a:t>
            </a:r>
          </a:p>
          <a:p>
            <a:r>
              <a:rPr lang="en-US" dirty="0"/>
              <a:t>Asked to predict if the next sentence is the actual next sentence or random sentence.</a:t>
            </a:r>
          </a:p>
          <a:p>
            <a:r>
              <a:rPr lang="en-US" dirty="0"/>
              <a:t>Importance -Captures relationship between two consecutive sentences. Good for QA, NLI models</a:t>
            </a:r>
          </a:p>
        </p:txBody>
      </p:sp>
    </p:spTree>
    <p:extLst>
      <p:ext uri="{BB962C8B-B14F-4D97-AF65-F5344CB8AC3E}">
        <p14:creationId xmlns:p14="http://schemas.microsoft.com/office/powerpoint/2010/main" val="101042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919D-51F2-47CA-B110-3B40D801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BERT Architecture</a:t>
            </a:r>
            <a:br>
              <a:rPr lang="en-US" dirty="0"/>
            </a:br>
            <a:r>
              <a:rPr lang="en-US" dirty="0"/>
              <a:t>		</a:t>
            </a:r>
            <a:r>
              <a:rPr lang="pt-BR" sz="2200" dirty="0"/>
              <a:t>BERTBase  ( L=12, H=768,   A=12, Total Parameters=110M)</a:t>
            </a:r>
            <a:br>
              <a:rPr lang="pt-BR" sz="2200" dirty="0"/>
            </a:br>
            <a:r>
              <a:rPr lang="pt-BR" sz="2200" dirty="0"/>
              <a:t>		BERTLarge ( L=24, H=1024, A=16, Total Parameters=340M)</a:t>
            </a:r>
            <a:br>
              <a:rPr lang="pt-BR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7A389-D6DE-4B08-A5E1-C87E5986BE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4974" y="3224463"/>
            <a:ext cx="4569060" cy="303187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9EF2CC4-CC82-4263-96B7-7D703A2C9CB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24462"/>
            <a:ext cx="5181600" cy="3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10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4600-5C24-47FD-9BBE-D22BE4E9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60BEA-EA83-40AE-ACE2-83B78BC8D4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[CLS] –Always First token of every sequence.</a:t>
            </a:r>
          </a:p>
          <a:p>
            <a:r>
              <a:rPr lang="en-US" dirty="0"/>
              <a:t>[SEP] – Sentences Separator token</a:t>
            </a:r>
          </a:p>
          <a:p>
            <a:r>
              <a:rPr lang="en-US" dirty="0"/>
              <a:t>Token Embeddings: Embed each token</a:t>
            </a:r>
          </a:p>
          <a:p>
            <a:r>
              <a:rPr lang="en-US" dirty="0"/>
              <a:t>Segment Embedding:</a:t>
            </a:r>
          </a:p>
          <a:p>
            <a:pPr lvl="1"/>
            <a:r>
              <a:rPr lang="en-US" dirty="0"/>
              <a:t> Label given to each sentence for model to differentiate sentences</a:t>
            </a:r>
          </a:p>
          <a:p>
            <a:pPr lvl="1"/>
            <a:r>
              <a:rPr lang="en-US" dirty="0"/>
              <a:t>Hard to learn for transformer from the [SEP ] tokens. </a:t>
            </a:r>
          </a:p>
          <a:p>
            <a:r>
              <a:rPr lang="en-US" dirty="0"/>
              <a:t>Position Embedding:</a:t>
            </a:r>
          </a:p>
          <a:p>
            <a:pPr lvl="1"/>
            <a:r>
              <a:rPr lang="en-US" dirty="0"/>
              <a:t>Position assigned to each word.</a:t>
            </a:r>
          </a:p>
          <a:p>
            <a:pPr lvl="1"/>
            <a:r>
              <a:rPr lang="en-US" dirty="0"/>
              <a:t>Hard for transformer to guess relative positions of the words.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1E585F-0698-4148-B04E-18C53D1F299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4675" y="3493590"/>
            <a:ext cx="4395788" cy="13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427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6A8F-5191-46C0-A70E-16233EF9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/ Output Representations and Pretrained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EE8A9-DB29-4593-80BE-E1A4E4EA6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fontAlgn="base"/>
            <a:r>
              <a:rPr lang="en-US" dirty="0"/>
              <a:t>Uses word piece embeddings</a:t>
            </a:r>
          </a:p>
          <a:p>
            <a:pPr fontAlgn="base"/>
            <a:r>
              <a:rPr lang="en-US" dirty="0"/>
              <a:t>Hence size of vocabulary  decreased from M words to 30,522</a:t>
            </a:r>
          </a:p>
          <a:p>
            <a:pPr fontAlgn="base"/>
            <a:r>
              <a:rPr lang="en-US" dirty="0"/>
              <a:t>Corpus used for pretraining</a:t>
            </a:r>
          </a:p>
          <a:p>
            <a:pPr lvl="1" fontAlgn="base"/>
            <a:r>
              <a:rPr lang="en-US" dirty="0" err="1"/>
              <a:t>BooksCorpus</a:t>
            </a:r>
            <a:r>
              <a:rPr lang="en-US" dirty="0"/>
              <a:t>(800M words)</a:t>
            </a:r>
          </a:p>
          <a:p>
            <a:pPr lvl="1" fontAlgn="base"/>
            <a:r>
              <a:rPr lang="en-US" dirty="0"/>
              <a:t>Wikipedia(2,500M words) </a:t>
            </a:r>
          </a:p>
          <a:p>
            <a:pPr lvl="2" fontAlgn="base"/>
            <a:r>
              <a:rPr lang="en-US" dirty="0"/>
              <a:t> extract text passages</a:t>
            </a:r>
          </a:p>
          <a:p>
            <a:pPr lvl="2" fontAlgn="base"/>
            <a:r>
              <a:rPr lang="en-US"/>
              <a:t> Ignore </a:t>
            </a:r>
            <a:r>
              <a:rPr lang="en-US" dirty="0"/>
              <a:t>tables, lists, headers</a:t>
            </a:r>
          </a:p>
          <a:p>
            <a:pPr marL="857250" lvl="2" indent="0" fontAlgn="base">
              <a:buNone/>
            </a:pPr>
            <a:r>
              <a:rPr lang="en-US" dirty="0"/>
              <a:t>   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0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A4C6-1D3D-470F-8E43-1CEC427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21CA-8517-4DA7-9D7B-DBFD56AA9D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Input and Output – 512 units</a:t>
            </a:r>
          </a:p>
          <a:p>
            <a:r>
              <a:rPr lang="en-US" dirty="0"/>
              <a:t>Classification Task: Take the CLS output(C)</a:t>
            </a:r>
          </a:p>
          <a:p>
            <a:r>
              <a:rPr lang="en-US" dirty="0"/>
              <a:t>Other tasks: Use other outputs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E583FB-B6C9-4A79-8F9F-7C21EAFD4C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1817" y="2060575"/>
            <a:ext cx="4395788" cy="148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978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9C4E-93CB-4B29-A3A2-A25C7365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B5BC-D2A3-47BD-8ADA-F45689D082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https://github.com/google-research/bert/blob/master/modeling.py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https://github.com/google-research/bert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7EA39-6E62-4D64-9E3B-B34105C88A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Pretraining: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Sequence length (single example): 256</a:t>
            </a:r>
          </a:p>
          <a:p>
            <a:pPr lvl="1"/>
            <a:r>
              <a:rPr lang="en-US" dirty="0"/>
              <a:t>Batch size: 512</a:t>
            </a:r>
          </a:p>
          <a:p>
            <a:pPr lvl="1"/>
            <a:r>
              <a:rPr lang="en-US" dirty="0"/>
              <a:t>Training steps: 1,000,000 (Approximately 40 epochs)</a:t>
            </a:r>
          </a:p>
          <a:p>
            <a:pPr lvl="1"/>
            <a:r>
              <a:rPr lang="en-US" dirty="0"/>
              <a:t>Optimizer: Adam</a:t>
            </a:r>
          </a:p>
          <a:p>
            <a:pPr lvl="1"/>
            <a:r>
              <a:rPr lang="en-US" dirty="0"/>
              <a:t>Learning rate: 1e-4</a:t>
            </a:r>
          </a:p>
          <a:p>
            <a:pPr lvl="1"/>
            <a:r>
              <a:rPr lang="en-US" dirty="0"/>
              <a:t>Learning rate schedule: Warmup for 10,000 steps, then linear decay</a:t>
            </a:r>
          </a:p>
          <a:p>
            <a:pPr lvl="1"/>
            <a:r>
              <a:rPr lang="en-US" dirty="0"/>
              <a:t>Dropout: 0.1</a:t>
            </a:r>
          </a:p>
          <a:p>
            <a:pPr lvl="1"/>
            <a:r>
              <a:rPr lang="en-US" dirty="0"/>
              <a:t>Activation function: </a:t>
            </a:r>
            <a:r>
              <a:rPr lang="en-US" dirty="0" err="1"/>
              <a:t>gelu</a:t>
            </a:r>
            <a:r>
              <a:rPr lang="en-US" dirty="0"/>
              <a:t> (Gaussian Error Linear Unit)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A645-AA81-4AF6-8F99-B27C8F7C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Training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C997-9C72-4098-BAF3-AE1243DB0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Pretraining</a:t>
            </a:r>
            <a:endParaRPr lang="en-US" dirty="0"/>
          </a:p>
          <a:p>
            <a:r>
              <a:rPr lang="en-US" dirty="0"/>
              <a:t>Fine tuning</a:t>
            </a:r>
          </a:p>
          <a:p>
            <a:r>
              <a:rPr lang="en-US" dirty="0"/>
              <a:t>Feature Based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6354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6801-A2DA-4815-A493-7707B39C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D4727-ABC8-442D-BF3F-B95F3171C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Trained over unlabeled data over following tasks</a:t>
            </a:r>
          </a:p>
          <a:p>
            <a:pPr lvl="1"/>
            <a:r>
              <a:rPr lang="en-US" dirty="0"/>
              <a:t>Masked LM</a:t>
            </a:r>
          </a:p>
          <a:p>
            <a:pPr lvl="1"/>
            <a:r>
              <a:rPr lang="en-US" dirty="0"/>
              <a:t>NSP</a:t>
            </a:r>
          </a:p>
          <a:p>
            <a:r>
              <a:rPr lang="en-US" dirty="0"/>
              <a:t>Pre-training is fairly expensive.</a:t>
            </a:r>
          </a:p>
          <a:p>
            <a:pPr lvl="1"/>
            <a:r>
              <a:rPr lang="en-US" dirty="0"/>
              <a:t>BERT Base - 4 TPUs in pod configuration(16 TPU chips total)</a:t>
            </a:r>
          </a:p>
          <a:p>
            <a:pPr lvl="1"/>
            <a:r>
              <a:rPr lang="en-US" dirty="0"/>
              <a:t>BERT Large 16 TPUs (64 TPU chips total)</a:t>
            </a:r>
          </a:p>
          <a:p>
            <a:r>
              <a:rPr lang="en-US" dirty="0"/>
              <a:t>Took 4 days each to pretrain base and large.</a:t>
            </a:r>
          </a:p>
          <a:p>
            <a:r>
              <a:rPr lang="en-US" dirty="0"/>
              <a:t>One-time procedure for each language (current models are English-only, but multilingual models will be released in the near future).</a:t>
            </a:r>
          </a:p>
          <a:p>
            <a:r>
              <a:rPr lang="en-US" dirty="0"/>
              <a:t>NLP tasks no need to pretrain from scratch.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7C99-1A4B-4B6D-ACA0-60244040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17892-6FC3-44E7-B049-9BDF18547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do a Google Search –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Don’t know the best way to formulate a query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Don’t know right words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Don’t know how to spell something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Search a topic to learn – essentially don’t have knowledge to begin with!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Ask a question that comes natural to us.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Enter keywords and not sure how to formulate.</a:t>
            </a:r>
          </a:p>
          <a:p>
            <a:r>
              <a:rPr lang="en-US" dirty="0"/>
              <a:t>Google Search is expected to return apt results for what we are looking for! </a:t>
            </a:r>
          </a:p>
          <a:p>
            <a:r>
              <a:rPr lang="en-US" dirty="0"/>
              <a:t>Google wants to improve its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1880308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5E123-3B7A-4177-A300-12B4F1AC1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0D6C-27E3-40EB-9DF2-EFEF5095E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specific Tuning</a:t>
            </a:r>
          </a:p>
          <a:p>
            <a:r>
              <a:rPr lang="en-US" dirty="0"/>
              <a:t>Plug In task specific input and outputs to the model along with task specific layers on the top. </a:t>
            </a:r>
          </a:p>
          <a:p>
            <a:r>
              <a:rPr lang="en-US" dirty="0"/>
              <a:t>Gently Fine tune the entire model.</a:t>
            </a:r>
          </a:p>
          <a:p>
            <a:r>
              <a:rPr lang="en-US" dirty="0"/>
              <a:t>Trained over labeled data</a:t>
            </a:r>
          </a:p>
          <a:p>
            <a:r>
              <a:rPr lang="en-US" dirty="0"/>
              <a:t>First initialized with the pre-trained parameters.</a:t>
            </a:r>
          </a:p>
          <a:p>
            <a:r>
              <a:rPr lang="en-US" dirty="0"/>
              <a:t>Relatively inexpensive – State of the art performance achieved just by training for 1 </a:t>
            </a:r>
            <a:r>
              <a:rPr lang="en-US" dirty="0" err="1"/>
              <a:t>hr</a:t>
            </a:r>
            <a:r>
              <a:rPr lang="en-US" dirty="0"/>
              <a:t> on a Google Cloud TPU.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9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C602-30DD-40E3-AE7A-447624F5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268B54-7F5A-4650-A1CA-51DA26D32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583" y="2052638"/>
            <a:ext cx="8052609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FBD3-27C6-4B6B-868F-806E8BB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23B0-4330-43FF-9CEE-1BA450FA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BERT pretrained model</a:t>
            </a:r>
          </a:p>
          <a:p>
            <a:r>
              <a:rPr lang="en-US" dirty="0"/>
              <a:t>Have task specific neural network layers on top of it.</a:t>
            </a:r>
          </a:p>
          <a:p>
            <a:r>
              <a:rPr lang="en-US" dirty="0"/>
              <a:t>Use the BERT models parameters as-is. </a:t>
            </a:r>
            <a:r>
              <a:rPr lang="en-US" dirty="0" err="1"/>
              <a:t>Ie</a:t>
            </a:r>
            <a:r>
              <a:rPr lang="en-US" dirty="0"/>
              <a:t> you are extracting fixed features from the model</a:t>
            </a:r>
          </a:p>
          <a:p>
            <a:r>
              <a:rPr lang="en-US" dirty="0"/>
              <a:t>Only train the task specific layers</a:t>
            </a:r>
          </a:p>
          <a:p>
            <a:r>
              <a:rPr lang="en-US" dirty="0"/>
              <a:t>Benefits-</a:t>
            </a:r>
          </a:p>
          <a:p>
            <a:pPr lvl="1"/>
            <a:r>
              <a:rPr lang="en-US" dirty="0"/>
              <a:t>If computational power is limited, then feature extraction is a good choice</a:t>
            </a:r>
          </a:p>
          <a:p>
            <a:pPr lvl="1"/>
            <a:r>
              <a:rPr lang="en-US" dirty="0"/>
              <a:t>Gets just little less accuracy compared to fine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8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F6FB-7621-4230-AA38-CC8BEA60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D018C-A597-4627-8DFD-6F6CFF078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 applications giving state of the art performance.</a:t>
            </a:r>
          </a:p>
          <a:p>
            <a:r>
              <a:rPr lang="en-US" dirty="0"/>
              <a:t>Categorized as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Sentence Pair Classifications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Single Sentence Classification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Question Answering Tasks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Single Sentence Tagging Tasks</a:t>
            </a:r>
          </a:p>
        </p:txBody>
      </p:sp>
    </p:spTree>
    <p:extLst>
      <p:ext uri="{BB962C8B-B14F-4D97-AF65-F5344CB8AC3E}">
        <p14:creationId xmlns:p14="http://schemas.microsoft.com/office/powerpoint/2010/main" val="263524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627C-1899-46D1-AB25-83614D352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35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42FA10-A801-493A-A891-F37D6E90F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1" y="741680"/>
            <a:ext cx="9377680" cy="55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116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BA4B-9D50-49D2-9703-83D683C8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Sentence Pair Classifications Tasks</a:t>
            </a:r>
            <a:br>
              <a:rPr lang="en-US" dirty="0"/>
            </a:br>
            <a:r>
              <a:rPr lang="en-US" dirty="0"/>
              <a:t> MNLI- Multi-Genre Natural Language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782CF-D7F1-4A2D-8F97-39F80C43FA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Large-scale, crowdsourced entailment classification task</a:t>
            </a:r>
            <a:endParaRPr lang="en-US" b="0" dirty="0">
              <a:effectLst/>
            </a:endParaRPr>
          </a:p>
          <a:p>
            <a:r>
              <a:rPr lang="en-US" dirty="0"/>
              <a:t>Given a pair of sentences, the goal is to predict whether the second sentence is an entailment, contradiction, or neutral with respect to the first one</a:t>
            </a:r>
          </a:p>
          <a:p>
            <a:r>
              <a:rPr lang="en-US" dirty="0"/>
              <a:t>BERT with additional Layers</a:t>
            </a:r>
          </a:p>
          <a:p>
            <a:pPr lvl="1"/>
            <a:r>
              <a:rPr lang="en-US" dirty="0"/>
              <a:t>Output from </a:t>
            </a:r>
            <a:r>
              <a:rPr lang="en-US" dirty="0" err="1"/>
              <a:t>cls</a:t>
            </a:r>
            <a:r>
              <a:rPr lang="en-US" dirty="0"/>
              <a:t> since classification</a:t>
            </a:r>
          </a:p>
          <a:p>
            <a:pPr lvl="1"/>
            <a:r>
              <a:rPr lang="en-US" dirty="0"/>
              <a:t>512 embedding pass it through a layer logistic regression </a:t>
            </a:r>
          </a:p>
          <a:p>
            <a:pPr lvl="1"/>
            <a:r>
              <a:rPr lang="en-US" dirty="0"/>
              <a:t>512 weights to learn </a:t>
            </a:r>
          </a:p>
          <a:p>
            <a:pPr lvl="1"/>
            <a:r>
              <a:rPr lang="en-US" dirty="0"/>
              <a:t>3 classifications to perform</a:t>
            </a:r>
          </a:p>
          <a:p>
            <a:r>
              <a:rPr lang="en-US" dirty="0"/>
              <a:t>Fine tuning entire model.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D5122-16A6-4994-AB12-CB907F1DA3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257536"/>
            <a:ext cx="4395788" cy="37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34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FADE-D01A-4797-AAB1-3A4F339E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 Tasks-SQUAD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BCD6242-4C07-45AA-8419-2E5B8B6A6E8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313" y="2714430"/>
            <a:ext cx="4395787" cy="288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AA1519-A8F3-4D10-A384-8B14DB00D3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6581" y="2065338"/>
            <a:ext cx="4371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53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F903-4EDF-4C32-AB79-C307495C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5E780-7CF6-48A7-BDFA-47FA7EB84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Predict the span(start and end of answer)</a:t>
            </a:r>
          </a:p>
          <a:p>
            <a:r>
              <a:rPr lang="en-US" dirty="0"/>
              <a:t>For each output, we classify it.</a:t>
            </a:r>
          </a:p>
          <a:p>
            <a:pPr lvl="1"/>
            <a:r>
              <a:rPr lang="en-US" dirty="0"/>
              <a:t>Is this the Start token?</a:t>
            </a:r>
          </a:p>
          <a:p>
            <a:pPr lvl="1"/>
            <a:r>
              <a:rPr lang="en-US" dirty="0"/>
              <a:t>Is this the end token?</a:t>
            </a:r>
          </a:p>
          <a:p>
            <a:r>
              <a:rPr lang="en-US" dirty="0"/>
              <a:t>Each output is a vector.</a:t>
            </a:r>
          </a:p>
          <a:p>
            <a:r>
              <a:rPr lang="en-US" dirty="0"/>
              <a:t>Have two queries-</a:t>
            </a:r>
            <a:r>
              <a:rPr lang="en-US" dirty="0" err="1"/>
              <a:t>Qstart</a:t>
            </a:r>
            <a:r>
              <a:rPr lang="en-US" dirty="0"/>
              <a:t> and </a:t>
            </a:r>
            <a:r>
              <a:rPr lang="en-US" dirty="0" err="1"/>
              <a:t>Qend</a:t>
            </a:r>
            <a:endParaRPr lang="en-US" dirty="0"/>
          </a:p>
          <a:p>
            <a:r>
              <a:rPr lang="en-US" dirty="0"/>
              <a:t>Compute inner product of output vector with </a:t>
            </a:r>
            <a:r>
              <a:rPr lang="en-US" dirty="0" err="1"/>
              <a:t>Qstart</a:t>
            </a:r>
            <a:r>
              <a:rPr lang="en-US" dirty="0"/>
              <a:t> and </a:t>
            </a:r>
            <a:r>
              <a:rPr lang="en-US" dirty="0" err="1"/>
              <a:t>Qend</a:t>
            </a:r>
            <a:r>
              <a:rPr lang="en-US" dirty="0"/>
              <a:t>.</a:t>
            </a:r>
          </a:p>
          <a:p>
            <a:r>
              <a:rPr lang="en-US" dirty="0"/>
              <a:t>Get Distribution of probabilities of start and end pos</a:t>
            </a:r>
          </a:p>
          <a:p>
            <a:r>
              <a:rPr lang="en-US" dirty="0" err="1"/>
              <a:t>Qstart</a:t>
            </a:r>
            <a:r>
              <a:rPr lang="en-US" dirty="0"/>
              <a:t> and </a:t>
            </a:r>
            <a:r>
              <a:rPr lang="en-US" dirty="0" err="1"/>
              <a:t>Qend</a:t>
            </a:r>
            <a:r>
              <a:rPr lang="en-US" dirty="0"/>
              <a:t> are learned.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F20969-6EB9-4E1D-9A4D-7034D884FF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642044"/>
            <a:ext cx="4395788" cy="30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36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D355-9E3C-4039-A918-AFB763DD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7EF3-8C21-466D-9310-C3AD947D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Sentence Classification Tasks-</a:t>
            </a:r>
            <a:r>
              <a:rPr lang="en-US" dirty="0" err="1"/>
              <a:t>CoLA</a:t>
            </a:r>
            <a:endParaRPr lang="en-US" dirty="0"/>
          </a:p>
          <a:p>
            <a:pPr lvl="1"/>
            <a:r>
              <a:rPr lang="en-US" dirty="0"/>
              <a:t>Goal is to predict whether an English sentence is linguistically “acceptable” or not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QQP Quora Question Pairs</a:t>
            </a:r>
          </a:p>
          <a:p>
            <a:pPr lvl="1"/>
            <a:r>
              <a:rPr lang="en-US" dirty="0"/>
              <a:t>Binary classification task </a:t>
            </a:r>
          </a:p>
          <a:p>
            <a:pPr lvl="1"/>
            <a:r>
              <a:rPr lang="en-US" dirty="0"/>
              <a:t>Goal is to determine if two questions asked on Quora are semantically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366635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D0A8-F63A-47B5-9E49-DEAF5960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E5345-5287-4C74-96BF-8C34D197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Masking Procedures</a:t>
            </a:r>
          </a:p>
          <a:p>
            <a:r>
              <a:rPr lang="en-US" dirty="0"/>
              <a:t>Effect of pretraining tasks</a:t>
            </a:r>
          </a:p>
          <a:p>
            <a:pPr lvl="1"/>
            <a:r>
              <a:rPr lang="en-US" dirty="0"/>
              <a:t>Masked LM</a:t>
            </a:r>
          </a:p>
          <a:p>
            <a:pPr lvl="1"/>
            <a:r>
              <a:rPr lang="en-US" dirty="0"/>
              <a:t>NSP</a:t>
            </a:r>
          </a:p>
          <a:p>
            <a:r>
              <a:rPr lang="en-US" dirty="0"/>
              <a:t>Effect of model size</a:t>
            </a:r>
          </a:p>
          <a:p>
            <a:r>
              <a:rPr lang="en-US" dirty="0"/>
              <a:t>Feature Based Approach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0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B676-7EA9-4C23-BEC3-F291DB71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Google solved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D431-7D33-47B8-BBFA-654874F0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Introduced a neural network based NLP technique called BERT.</a:t>
            </a:r>
          </a:p>
          <a:p>
            <a:r>
              <a:rPr lang="en-US" dirty="0"/>
              <a:t>BERT does a much better job at finding useful information.</a:t>
            </a:r>
          </a:p>
          <a:p>
            <a:r>
              <a:rPr lang="en-US" dirty="0"/>
              <a:t>Applied to ranking and featured snippets.</a:t>
            </a:r>
          </a:p>
          <a:p>
            <a:r>
              <a:rPr lang="en-US" dirty="0"/>
              <a:t>How? Uses Transformers that understands a word w.r.t other words in a sentence, rather than one-by one order.</a:t>
            </a:r>
          </a:p>
        </p:txBody>
      </p:sp>
    </p:spTree>
    <p:extLst>
      <p:ext uri="{BB962C8B-B14F-4D97-AF65-F5344CB8AC3E}">
        <p14:creationId xmlns:p14="http://schemas.microsoft.com/office/powerpoint/2010/main" val="4246434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76C4-7942-4FC8-BCFC-A9A9FE5D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Masking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F53E-D7AD-4A35-B89D-40212F09B5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Masked LM and Left to right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accuracies with masking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51903-65C0-4710-B1EE-9C394518AA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Masking rates changed: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Surprisingly robust to different masking strategies.</a:t>
            </a:r>
          </a:p>
          <a:p>
            <a:r>
              <a:rPr lang="en-US" dirty="0"/>
              <a:t>Even for Random rate, results are not 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F6B26CD3-5927-43D6-AEDB-EBD0FF46F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33" y="2814955"/>
            <a:ext cx="3110547" cy="26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AD55294B-355D-4C41-B880-5289BFE55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1819"/>
            <a:ext cx="4397693" cy="18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363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7B85-3F19-4A3F-B019-F3C18C60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studies on MTM and NSP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FD720-142D-4B4A-8C55-2B0052A727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 NSP </a:t>
            </a:r>
          </a:p>
          <a:p>
            <a:pPr lvl="1"/>
            <a:r>
              <a:rPr lang="en-US" dirty="0"/>
              <a:t>Heavy accuracy drop in QNLI</a:t>
            </a:r>
          </a:p>
          <a:p>
            <a:pPr lvl="1"/>
            <a:r>
              <a:rPr lang="en-US" dirty="0"/>
              <a:t>Other accuracies drop ~1%</a:t>
            </a:r>
          </a:p>
          <a:p>
            <a:pPr lvl="1"/>
            <a:endParaRPr lang="en-US" dirty="0"/>
          </a:p>
          <a:p>
            <a:r>
              <a:rPr lang="en-US" dirty="0"/>
              <a:t>LTR and No NSP:</a:t>
            </a:r>
          </a:p>
          <a:p>
            <a:pPr lvl="1"/>
            <a:r>
              <a:rPr lang="en-US" dirty="0"/>
              <a:t>Using LTR instead of MTM.</a:t>
            </a:r>
          </a:p>
          <a:p>
            <a:pPr lvl="1"/>
            <a:r>
              <a:rPr lang="en-US" dirty="0"/>
              <a:t>Heavy drop in Squad. Intuitive as token level hidden states have no right-side context.</a:t>
            </a:r>
          </a:p>
          <a:p>
            <a:r>
              <a:rPr lang="en-US" dirty="0"/>
              <a:t>Adding </a:t>
            </a:r>
            <a:r>
              <a:rPr lang="en-US" dirty="0" err="1"/>
              <a:t>BiLSTM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Better results for SQUAD but not as good as when using MTM and NSP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All models give better results with BERT!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2CEC5E4-458C-4A8D-B4B3-EAD441C0C4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4675" y="2216283"/>
            <a:ext cx="4395788" cy="38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663B-529C-4F44-850A-2A0AA843C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model size on fine tuning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C214-3378-4AE2-AF92-C25FFFCB8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Larger models lead to a strict accuracy improvement</a:t>
            </a:r>
          </a:p>
          <a:p>
            <a:r>
              <a:rPr lang="en-US" dirty="0"/>
              <a:t>Accuracies improve even for MRPC which only has 3,600 labeled training examples</a:t>
            </a:r>
          </a:p>
          <a:p>
            <a:r>
              <a:rPr lang="en-US" dirty="0"/>
              <a:t>Scaling to extreme model size leads to large improvements not only in large scale tasks but also small scale tasks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Hypothesis: Fine tuning directly to downstream tasks improves with model size increase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5EB101A-8528-4FE0-934F-50EF5486E42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4675" y="2266874"/>
            <a:ext cx="4395788" cy="377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60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63A3-4C99-4D90-B05B-4110DBCA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E964-3601-43CA-B44D-807DA38200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extract features/activations from one or more layers and pass it to your network.</a:t>
            </a:r>
          </a:p>
          <a:p>
            <a:r>
              <a:rPr lang="en-US" dirty="0"/>
              <a:t>From graph – </a:t>
            </a:r>
            <a:r>
              <a:rPr lang="en-US" dirty="0" err="1"/>
              <a:t>concat</a:t>
            </a:r>
            <a:r>
              <a:rPr lang="en-US" dirty="0"/>
              <a:t> last 4 layer  hidden gives 96.1 </a:t>
            </a:r>
          </a:p>
          <a:p>
            <a:r>
              <a:rPr lang="en-US" dirty="0"/>
              <a:t>Slightly less than BERT Base and BERT Large</a:t>
            </a:r>
          </a:p>
          <a:p>
            <a:r>
              <a:rPr lang="en-US" dirty="0"/>
              <a:t>Demonstrates that BERT is effective for both fine tuning and feature based approaches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5ADACD-0162-4E0F-92EB-54A9AC2E6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4675" y="2062292"/>
            <a:ext cx="4395788" cy="41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79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4D67-9D14-4530-BA5D-13C2D192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than similar approaches</a:t>
            </a:r>
            <a:br>
              <a:rPr lang="en-US" dirty="0"/>
            </a:br>
            <a:r>
              <a:rPr lang="en-US" dirty="0"/>
              <a:t>BERT vs </a:t>
            </a:r>
            <a:r>
              <a:rPr lang="en-US" dirty="0" err="1"/>
              <a:t>OpenAI</a:t>
            </a:r>
            <a:r>
              <a:rPr lang="en-US" dirty="0"/>
              <a:t> GPT vs </a:t>
            </a:r>
            <a:r>
              <a:rPr lang="en-US" dirty="0" err="1"/>
              <a:t>ELMo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5023-AFEE-488E-8012-FB97551BAE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OpenAI</a:t>
            </a:r>
            <a:r>
              <a:rPr lang="en-US" dirty="0"/>
              <a:t> GPT:</a:t>
            </a:r>
          </a:p>
          <a:p>
            <a:pPr lvl="1"/>
            <a:r>
              <a:rPr lang="en-US" dirty="0"/>
              <a:t>Left to Right Transformer</a:t>
            </a:r>
          </a:p>
          <a:p>
            <a:pPr lvl="1"/>
            <a:r>
              <a:rPr lang="en-US" dirty="0"/>
              <a:t>Follows Fine tuning Approach</a:t>
            </a:r>
          </a:p>
          <a:p>
            <a:pPr lvl="1"/>
            <a:r>
              <a:rPr lang="en-US" dirty="0"/>
              <a:t>Only left context visible</a:t>
            </a:r>
          </a:p>
          <a:p>
            <a:pPr lvl="1"/>
            <a:endParaRPr lang="en-US" dirty="0"/>
          </a:p>
          <a:p>
            <a:r>
              <a:rPr lang="en-US" dirty="0" err="1"/>
              <a:t>ELMo</a:t>
            </a:r>
            <a:endParaRPr lang="en-US" dirty="0"/>
          </a:p>
          <a:p>
            <a:pPr lvl="1"/>
            <a:r>
              <a:rPr lang="en-US" dirty="0"/>
              <a:t>Independently trained left to right and right to left LSTMs</a:t>
            </a:r>
          </a:p>
          <a:p>
            <a:pPr lvl="1"/>
            <a:r>
              <a:rPr lang="en-US" dirty="0"/>
              <a:t>Feature Based Approach</a:t>
            </a:r>
          </a:p>
          <a:p>
            <a:pPr lvl="1"/>
            <a:r>
              <a:rPr lang="en-US" dirty="0"/>
              <a:t>Left context and right contexts visible but independently.</a:t>
            </a:r>
          </a:p>
          <a:p>
            <a:r>
              <a:rPr lang="en-US" dirty="0"/>
              <a:t>BERT</a:t>
            </a:r>
          </a:p>
          <a:p>
            <a:pPr lvl="1"/>
            <a:r>
              <a:rPr lang="en-US" dirty="0"/>
              <a:t>MTMs and NSPs </a:t>
            </a:r>
          </a:p>
          <a:p>
            <a:pPr lvl="1"/>
            <a:r>
              <a:rPr lang="en-US" dirty="0"/>
              <a:t>Follows Fine tuning Approach</a:t>
            </a:r>
          </a:p>
          <a:p>
            <a:pPr lvl="1"/>
            <a:r>
              <a:rPr lang="en-US" dirty="0"/>
              <a:t>Entire context visible at the same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23241A7-9CE4-4747-A691-34CE1081B4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9" y="2088683"/>
            <a:ext cx="5573027" cy="31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7726-3D6C-4582-806F-51BCA409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CD8794-17F7-48FF-891D-F2B937978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53623"/>
            <a:ext cx="8947150" cy="3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61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B45F0-B306-48B0-B5E1-E46DB9A3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8D21A-8544-4C02-994F-65AB1FE78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172075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 </a:t>
            </a:r>
            <a:r>
              <a:rPr lang="en-US" dirty="0"/>
              <a:t>BERT: Pre-training of Deep Bidirectional Transformers for Language Understanding (Jacob Devlin Ming-Wei Chang Kenton Lee Kristina Toutanova)</a:t>
            </a:r>
          </a:p>
          <a:p>
            <a:pPr lvl="1"/>
            <a:r>
              <a:rPr lang="en-US" dirty="0">
                <a:hlinkClick r:id="rId2"/>
              </a:rPr>
              <a:t>https://arxiv.org/pdf/1810.04805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Paper Dissected: “BERT: Pre-training of Deep Bidirectional Transformers for Language Understanding” Explained (</a:t>
            </a:r>
            <a:r>
              <a:rPr lang="en-US" dirty="0" err="1"/>
              <a:t>keitakurita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https://mlexplained.com/2019/01/07/paper-dissected-bert-pre-training-of-deep-bidirectional-transformers-for-language-understanding-explained/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Understanding searches better than ever before (Pandu Nayak)</a:t>
            </a:r>
          </a:p>
          <a:p>
            <a:pPr lvl="1"/>
            <a:r>
              <a:rPr lang="en-US" dirty="0">
                <a:hlinkClick r:id="rId4"/>
              </a:rPr>
              <a:t>https://www.blog.google/products/search/search-language-understanding-bert/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BERT</a:t>
            </a:r>
          </a:p>
          <a:p>
            <a:pPr lvl="1"/>
            <a:r>
              <a:rPr lang="en-US" dirty="0">
                <a:hlinkClick r:id="rId5"/>
              </a:rPr>
              <a:t>https://github.com/google-research/bert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the Embedding Layers in BERT Were Implemented</a:t>
            </a:r>
          </a:p>
          <a:p>
            <a:pPr lvl="1"/>
            <a:r>
              <a:rPr lang="en-US" dirty="0">
                <a:hlinkClick r:id="rId6"/>
              </a:rPr>
              <a:t>https://medium.com/@_init_/why-bert-has-3-embedding-layers-and-their-implementation-details-9c261108e28a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Transformer (machine learning model)</a:t>
            </a:r>
          </a:p>
          <a:p>
            <a:pPr lvl="1"/>
            <a:r>
              <a:rPr lang="en-US" dirty="0">
                <a:hlinkClick r:id="rId7"/>
              </a:rPr>
              <a:t>https://en.wikipedia.org/wiki/Transformer_(machine_learning_model)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Illustrated Transformer (Jay </a:t>
            </a:r>
            <a:r>
              <a:rPr lang="en-US" dirty="0" err="1"/>
              <a:t>Alammar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8"/>
              </a:rPr>
              <a:t>http://jalammar.github.io/illustrated-transformer/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Transformers Work in NLP? A Guide to the Latest State-of-the-Art Models (Prateek Joshi)</a:t>
            </a:r>
          </a:p>
          <a:p>
            <a:pPr lvl="1"/>
            <a:r>
              <a:rPr lang="en-US" dirty="0">
                <a:hlinkClick r:id="rId9"/>
              </a:rPr>
              <a:t>https://www.analyticsvidhya.com/blog/2019/06/understanding-transformers-nlp-state-of-the-art-models/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BERT (language model)</a:t>
            </a:r>
          </a:p>
          <a:p>
            <a:pPr lvl="1"/>
            <a:r>
              <a:rPr lang="en-US" dirty="0">
                <a:hlinkClick r:id="rId10"/>
              </a:rPr>
              <a:t>https://en.wikipedia.org/wiki/BERT_(language_model)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Video: BERT: Pre-training of Deep Bidirectional Transformers for Language Understanding (</a:t>
            </a:r>
            <a:r>
              <a:rPr lang="en-US" dirty="0" err="1"/>
              <a:t>Yannic</a:t>
            </a:r>
            <a:r>
              <a:rPr lang="en-US" dirty="0"/>
              <a:t> </a:t>
            </a:r>
            <a:r>
              <a:rPr lang="en-US" dirty="0" err="1"/>
              <a:t>Kilcher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11"/>
              </a:rPr>
              <a:t>https://www.youtube.com/watch?v=-9evrZnBorM&amp;t=2089s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77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919C6-B157-4D8C-B51B-64429B12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" y="3157417"/>
            <a:ext cx="3567437" cy="244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B944C-E570-47B0-A951-2FBFD869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65EAF8-1005-4F17-846E-B42259F3F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447" y="462674"/>
            <a:ext cx="3567437" cy="2434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E5D4C-80F1-4F74-B5D1-94EAC7FD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987" y="462673"/>
            <a:ext cx="4263992" cy="2444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B6895-603E-4D1B-8E0C-7A5EFCC0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87" y="3157416"/>
            <a:ext cx="4263992" cy="2444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5E124-B2E1-4F67-9B20-27977D5AB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987" y="5688530"/>
            <a:ext cx="4263992" cy="716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854B7-1AC2-47FD-AE43-E80ADFA74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082" y="452718"/>
            <a:ext cx="2933013" cy="3195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5E026E-B5FB-454B-80A8-B30B44EAB7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082" y="3752215"/>
            <a:ext cx="2933013" cy="2653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C38875-E2E3-47A8-98DA-262C9D2FA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47" y="5688530"/>
            <a:ext cx="3567437" cy="7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3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4E9F-78D1-49D4-B271-418EC791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56FC7-FD21-4304-97A3-5306BC3EC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72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6782-667C-4BD0-BBF6-1793E021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4BF8B-CD9A-474F-AC04-3C3FE3FEC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3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690A-44B2-40E8-9FD9-B7AE7C6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F4B55-0219-473D-A227-0CBA8FA12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278" y="2052638"/>
            <a:ext cx="67132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30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98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E049-3CA7-4A30-AB7C-9607AC4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F0BF85-ABDF-4F1D-A03A-EE7110E4FB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278" y="2052638"/>
            <a:ext cx="67132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13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7ABB-B52A-486F-A26F-F4C9A3578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BCC1E67-5BD6-4293-84E7-7898C6870B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421" y="2052638"/>
            <a:ext cx="5136934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7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22168-460E-4882-A97B-3447C2B9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behind BERT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8E54A-58BE-4121-8D26-B9091FCD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Jacob Devlin</a:t>
            </a:r>
          </a:p>
          <a:p>
            <a:pPr fontAlgn="base"/>
            <a:r>
              <a:rPr lang="en-US" dirty="0"/>
              <a:t>Ming Wei Chang</a:t>
            </a:r>
          </a:p>
          <a:p>
            <a:pPr fontAlgn="base"/>
            <a:r>
              <a:rPr lang="en-US" dirty="0"/>
              <a:t>Kenton Lee</a:t>
            </a:r>
          </a:p>
          <a:p>
            <a:pPr fontAlgn="base"/>
            <a:r>
              <a:rPr lang="en-US" dirty="0"/>
              <a:t>Kristina Toutanova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71AE-D80B-4DE8-84D1-2EF3BB87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12927-2544-4652-9AFE-388D65E77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  <a:p>
            <a:r>
              <a:rPr lang="en-US" dirty="0"/>
              <a:t>MLM Masked LM</a:t>
            </a:r>
          </a:p>
          <a:p>
            <a:r>
              <a:rPr lang="en-US" dirty="0"/>
              <a:t>NSP Next Sentence Prediction</a:t>
            </a:r>
          </a:p>
        </p:txBody>
      </p:sp>
    </p:spTree>
    <p:extLst>
      <p:ext uri="{BB962C8B-B14F-4D97-AF65-F5344CB8AC3E}">
        <p14:creationId xmlns:p14="http://schemas.microsoft.com/office/powerpoint/2010/main" val="1537355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1857</TotalTime>
  <Words>2146</Words>
  <Application>Microsoft Office PowerPoint</Application>
  <PresentationFormat>Widescreen</PresentationFormat>
  <Paragraphs>322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Century Gothic</vt:lpstr>
      <vt:lpstr>Wingdings 3</vt:lpstr>
      <vt:lpstr>Ion</vt:lpstr>
      <vt:lpstr>BERT</vt:lpstr>
      <vt:lpstr>BERT:</vt:lpstr>
      <vt:lpstr>What was the problem?</vt:lpstr>
      <vt:lpstr>How Google solved the problem?</vt:lpstr>
      <vt:lpstr>Example 1</vt:lpstr>
      <vt:lpstr>Example 2</vt:lpstr>
      <vt:lpstr>Example 3</vt:lpstr>
      <vt:lpstr>Team behind BERT</vt:lpstr>
      <vt:lpstr>How does it solve the problem?</vt:lpstr>
      <vt:lpstr>Transformer</vt:lpstr>
      <vt:lpstr>Self Attention?</vt:lpstr>
      <vt:lpstr>Transformer</vt:lpstr>
      <vt:lpstr>Self Attention in Transformer</vt:lpstr>
      <vt:lpstr>Next Steps</vt:lpstr>
      <vt:lpstr>Next Steps</vt:lpstr>
      <vt:lpstr>Next Steps</vt:lpstr>
      <vt:lpstr>PowerPoint Presentation</vt:lpstr>
      <vt:lpstr>Masked LM</vt:lpstr>
      <vt:lpstr>Masked LM:</vt:lpstr>
      <vt:lpstr>MLM in BERT</vt:lpstr>
      <vt:lpstr>Next Sentence Prediction</vt:lpstr>
      <vt:lpstr>NSP in BERT</vt:lpstr>
      <vt:lpstr>  BERT Architecture   BERTBase  ( L=12, H=768,   A=12, Total Parameters=110M)   BERTLarge ( L=24, H=1024, A=16, Total Parameters=340M)  </vt:lpstr>
      <vt:lpstr>Input / Output Representations</vt:lpstr>
      <vt:lpstr>Input / Output Representations and Pretrained Data</vt:lpstr>
      <vt:lpstr>Output representations</vt:lpstr>
      <vt:lpstr>Code and hyperparameters</vt:lpstr>
      <vt:lpstr>BERT Training Procedures</vt:lpstr>
      <vt:lpstr>Pretraining</vt:lpstr>
      <vt:lpstr>Fine tuning</vt:lpstr>
      <vt:lpstr>PowerPoint Presentation</vt:lpstr>
      <vt:lpstr>Feature Based</vt:lpstr>
      <vt:lpstr>Applications</vt:lpstr>
      <vt:lpstr>PowerPoint Presentation</vt:lpstr>
      <vt:lpstr>Sentence Pair Classifications Tasks  MNLI- Multi-Genre Natural Language Inference</vt:lpstr>
      <vt:lpstr>Question Answering Tasks-SQUAD</vt:lpstr>
      <vt:lpstr>SQUAD</vt:lpstr>
      <vt:lpstr>Other Applications:</vt:lpstr>
      <vt:lpstr>Ablation Studies</vt:lpstr>
      <vt:lpstr>Different Masking Procedures</vt:lpstr>
      <vt:lpstr>Ablation studies on MTM and NSP</vt:lpstr>
      <vt:lpstr>Effect of model size on fine tuning accuracy</vt:lpstr>
      <vt:lpstr>Feature Based Approach</vt:lpstr>
      <vt:lpstr>Better than similar approaches BERT vs OpenAI GPT vs ELMo</vt:lpstr>
      <vt:lpstr>Comparison of Results</vt:lpstr>
      <vt:lpstr>References</vt:lpstr>
      <vt:lpstr>PowerPoint Presentation</vt:lpstr>
      <vt:lpstr>Any Questions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BERT</dc:title>
  <dc:creator>Sushil Raje</dc:creator>
  <cp:lastModifiedBy>Sushil Raje</cp:lastModifiedBy>
  <cp:revision>290</cp:revision>
  <dcterms:created xsi:type="dcterms:W3CDTF">2019-12-02T22:53:34Z</dcterms:created>
  <dcterms:modified xsi:type="dcterms:W3CDTF">2019-12-05T09:42:37Z</dcterms:modified>
</cp:coreProperties>
</file>